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sldIdLst>
    <p:sldId id="256" r:id="rId2"/>
    <p:sldId id="257" r:id="rId3"/>
    <p:sldId id="258" r:id="rId4"/>
    <p:sldId id="259" r:id="rId5"/>
    <p:sldId id="261"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Monday, February 1,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04936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Monday, February 1,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2791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Monday, February 1,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4977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Monday, February 1,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5744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Monday, February 1,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1673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Monday, February 1,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7404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Monday, February 1,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88228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Monday, February 1,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2743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Monday, February 1,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1563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Monday, February 1,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0039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Monday, February 1,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9003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Monday, February 1,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423993187"/>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40" r:id="rId6"/>
    <p:sldLayoutId id="2147483845" r:id="rId7"/>
    <p:sldLayoutId id="2147483841" r:id="rId8"/>
    <p:sldLayoutId id="2147483842" r:id="rId9"/>
    <p:sldLayoutId id="2147483843" r:id="rId10"/>
    <p:sldLayoutId id="214748384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34" name="Group 13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36" name="Freeform: Shape 13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Oval 13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Oval 13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6" name="Freeform: Shape 13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037" name="Rectangle 1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CCFD9-3FA5-4ADB-BE6F-31F18825EEBF}"/>
              </a:ext>
            </a:extLst>
          </p:cNvPr>
          <p:cNvSpPr>
            <a:spLocks noGrp="1"/>
          </p:cNvSpPr>
          <p:nvPr>
            <p:ph type="ctrTitle"/>
          </p:nvPr>
        </p:nvSpPr>
        <p:spPr>
          <a:xfrm>
            <a:off x="550861" y="580363"/>
            <a:ext cx="5437189" cy="1333055"/>
          </a:xfrm>
        </p:spPr>
        <p:txBody>
          <a:bodyPr vert="horz" wrap="square" lIns="0" tIns="0" rIns="0" bIns="0" rtlCol="0" anchor="t" anchorCtr="0">
            <a:normAutofit/>
          </a:bodyPr>
          <a:lstStyle/>
          <a:p>
            <a:pPr>
              <a:lnSpc>
                <a:spcPct val="90000"/>
              </a:lnSpc>
            </a:pPr>
            <a:r>
              <a:rPr lang="en-US" sz="2300" kern="1200" spc="700" dirty="0">
                <a:solidFill>
                  <a:schemeClr val="tx1"/>
                </a:solidFill>
                <a:latin typeface="+mj-lt"/>
                <a:ea typeface="+mj-ea"/>
                <a:cs typeface="+mj-cs"/>
              </a:rPr>
              <a:t>Aplicación web “Anomalías en una red de datos usando el protocolo BGP”</a:t>
            </a:r>
          </a:p>
        </p:txBody>
      </p:sp>
      <p:sp>
        <p:nvSpPr>
          <p:cNvPr id="1038" name="Oval 142">
            <a:extLst>
              <a:ext uri="{FF2B5EF4-FFF2-40B4-BE49-F238E27FC236}">
                <a16:creationId xmlns:a16="http://schemas.microsoft.com/office/drawing/2014/main" id="{77C1D6B0-0B26-4B90-AAD1-063228CD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9713" y="3767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Redes de computadoras | Qué son, para qué sirven, historia, ventajas,  clasificación">
            <a:extLst>
              <a:ext uri="{FF2B5EF4-FFF2-40B4-BE49-F238E27FC236}">
                <a16:creationId xmlns:a16="http://schemas.microsoft.com/office/drawing/2014/main" id="{83ED77C3-58F2-4178-9E9F-0C28182CA3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54" r="4377" b="1"/>
          <a:stretch/>
        </p:blipFill>
        <p:spPr bwMode="auto">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308D05-9793-4DC1-9E07-6A5C44142E60}"/>
              </a:ext>
            </a:extLst>
          </p:cNvPr>
          <p:cNvSpPr txBox="1"/>
          <p:nvPr/>
        </p:nvSpPr>
        <p:spPr>
          <a:xfrm>
            <a:off x="7140576" y="1539081"/>
            <a:ext cx="4500562" cy="1781969"/>
          </a:xfrm>
          <a:prstGeom prst="rect">
            <a:avLst/>
          </a:prstGeom>
        </p:spPr>
        <p:txBody>
          <a:bodyPr vert="horz" wrap="square" lIns="0" tIns="0" rIns="0" bIns="0" rtlCol="0" anchor="t">
            <a:normAutofit/>
          </a:bodyPr>
          <a:lstStyle/>
          <a:p>
            <a:pPr>
              <a:lnSpc>
                <a:spcPct val="110000"/>
              </a:lnSpc>
              <a:spcAft>
                <a:spcPts val="800"/>
              </a:spcAft>
            </a:pPr>
            <a:r>
              <a:rPr lang="en-US" sz="1600" b="0" i="0" dirty="0">
                <a:solidFill>
                  <a:schemeClr val="tx1">
                    <a:alpha val="60000"/>
                  </a:schemeClr>
                </a:solidFill>
                <a:effectLst/>
              </a:rPr>
              <a:t> Integrantes</a:t>
            </a:r>
          </a:p>
          <a:p>
            <a:pPr marL="285750" indent="-228600">
              <a:lnSpc>
                <a:spcPct val="110000"/>
              </a:lnSpc>
              <a:spcAft>
                <a:spcPts val="800"/>
              </a:spcAft>
              <a:buFont typeface="Arial" panose="020B0604020202020204" pitchFamily="34" charset="0"/>
              <a:buChar char="•"/>
            </a:pPr>
            <a:r>
              <a:rPr lang="en-US" sz="1600" dirty="0">
                <a:solidFill>
                  <a:schemeClr val="tx1">
                    <a:alpha val="60000"/>
                  </a:schemeClr>
                </a:solidFill>
              </a:rPr>
              <a:t>Cesar Vera Macias</a:t>
            </a:r>
            <a:endParaRPr lang="en-US" sz="1600" b="0" i="0" dirty="0">
              <a:solidFill>
                <a:schemeClr val="tx1">
                  <a:alpha val="60000"/>
                </a:schemeClr>
              </a:solidFill>
              <a:effectLst/>
            </a:endParaRPr>
          </a:p>
          <a:p>
            <a:pPr indent="-228600">
              <a:lnSpc>
                <a:spcPct val="110000"/>
              </a:lnSpc>
              <a:spcAft>
                <a:spcPts val="800"/>
              </a:spcAft>
              <a:buFont typeface="Arial" panose="020B0604020202020204" pitchFamily="34" charset="0"/>
              <a:buChar char="•"/>
            </a:pPr>
            <a:endParaRPr lang="en-US" sz="1600" dirty="0">
              <a:solidFill>
                <a:schemeClr val="tx1">
                  <a:alpha val="60000"/>
                </a:schemeClr>
              </a:solidFill>
            </a:endParaRPr>
          </a:p>
        </p:txBody>
      </p:sp>
      <p:grpSp>
        <p:nvGrpSpPr>
          <p:cNvPr id="145" name="Group 144">
            <a:extLst>
              <a:ext uri="{FF2B5EF4-FFF2-40B4-BE49-F238E27FC236}">
                <a16:creationId xmlns:a16="http://schemas.microsoft.com/office/drawing/2014/main" id="{D19BE4BE-BB59-4AEF-90D9-BFAA9DE8B9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07572" y="3204845"/>
            <a:ext cx="2557199" cy="2525894"/>
            <a:chOff x="10107572" y="3204845"/>
            <a:chExt cx="2557199" cy="2525894"/>
          </a:xfrm>
        </p:grpSpPr>
        <p:sp>
          <p:nvSpPr>
            <p:cNvPr id="146" name="Freeform: Shape 145">
              <a:extLst>
                <a:ext uri="{FF2B5EF4-FFF2-40B4-BE49-F238E27FC236}">
                  <a16:creationId xmlns:a16="http://schemas.microsoft.com/office/drawing/2014/main" id="{05E94968-E2BA-4D64-97D4-F6261A7C18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10107572" y="3204845"/>
              <a:ext cx="2054679" cy="2525894"/>
            </a:xfrm>
            <a:custGeom>
              <a:avLst/>
              <a:gdLst>
                <a:gd name="connsiteX0" fmla="*/ 1080000 w 2054679"/>
                <a:gd name="connsiteY0" fmla="*/ 0 h 2525894"/>
                <a:gd name="connsiteX1" fmla="*/ 2054679 w 2054679"/>
                <a:gd name="connsiteY1" fmla="*/ 1730558 h 2525894"/>
                <a:gd name="connsiteX2" fmla="*/ 1268863 w 2054679"/>
                <a:gd name="connsiteY2" fmla="*/ 2516374 h 2525894"/>
                <a:gd name="connsiteX3" fmla="*/ 1080000 w 2054679"/>
                <a:gd name="connsiteY3" fmla="*/ 2525894 h 2525894"/>
                <a:gd name="connsiteX4" fmla="*/ 0 w 2054679"/>
                <a:gd name="connsiteY4" fmla="*/ 1985894 h 2525894"/>
                <a:gd name="connsiteX5" fmla="*/ 21942 w 2054679"/>
                <a:gd name="connsiteY5" fmla="*/ 1877066 h 2525894"/>
                <a:gd name="connsiteX6" fmla="*/ 31252 w 2054679"/>
                <a:gd name="connsiteY6" fmla="*/ 1862068 h 252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4679" h="2525894">
                  <a:moveTo>
                    <a:pt x="1080000" y="0"/>
                  </a:moveTo>
                  <a:lnTo>
                    <a:pt x="2054679" y="1730558"/>
                  </a:lnTo>
                  <a:lnTo>
                    <a:pt x="1268863" y="2516374"/>
                  </a:lnTo>
                  <a:lnTo>
                    <a:pt x="1080000" y="2525894"/>
                  </a:lnTo>
                  <a:cubicBezTo>
                    <a:pt x="483532" y="2525894"/>
                    <a:pt x="0" y="2284128"/>
                    <a:pt x="0" y="1985894"/>
                  </a:cubicBezTo>
                  <a:cubicBezTo>
                    <a:pt x="0" y="1948614"/>
                    <a:pt x="7556" y="1912218"/>
                    <a:pt x="21942" y="1877066"/>
                  </a:cubicBezTo>
                  <a:lnTo>
                    <a:pt x="31252" y="1862068"/>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444500" dist="304800" dir="4200000">
                <a:schemeClr val="accent1">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Freeform: Shape 146">
              <a:extLst>
                <a:ext uri="{FF2B5EF4-FFF2-40B4-BE49-F238E27FC236}">
                  <a16:creationId xmlns:a16="http://schemas.microsoft.com/office/drawing/2014/main" id="{FB0C3BA8-4869-488B-B041-5D11BA953A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07256" y="3976517"/>
              <a:ext cx="1080000" cy="2035030"/>
            </a:xfrm>
            <a:custGeom>
              <a:avLst/>
              <a:gdLst>
                <a:gd name="connsiteX0" fmla="*/ 292870 w 1080000"/>
                <a:gd name="connsiteY0" fmla="*/ 0 h 2035030"/>
                <a:gd name="connsiteX1" fmla="*/ 1071088 w 1080000"/>
                <a:gd name="connsiteY1" fmla="*/ 778218 h 2035030"/>
                <a:gd name="connsiteX2" fmla="*/ 1080000 w 1080000"/>
                <a:gd name="connsiteY2" fmla="*/ 955030 h 2035030"/>
                <a:gd name="connsiteX3" fmla="*/ 540000 w 1080000"/>
                <a:gd name="connsiteY3" fmla="*/ 2035030 h 2035030"/>
                <a:gd name="connsiteX4" fmla="*/ 0 w 1080000"/>
                <a:gd name="connsiteY4" fmla="*/ 955030 h 2035030"/>
                <a:gd name="connsiteX5" fmla="*/ 238080 w 1080000"/>
                <a:gd name="connsiteY5" fmla="*/ 59477 h 2035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0000" h="2035030">
                  <a:moveTo>
                    <a:pt x="292870" y="0"/>
                  </a:moveTo>
                  <a:lnTo>
                    <a:pt x="1071088" y="778218"/>
                  </a:lnTo>
                  <a:lnTo>
                    <a:pt x="1080000" y="955030"/>
                  </a:lnTo>
                  <a:cubicBezTo>
                    <a:pt x="1080000" y="1551498"/>
                    <a:pt x="838234" y="2035030"/>
                    <a:pt x="540000" y="2035030"/>
                  </a:cubicBezTo>
                  <a:cubicBezTo>
                    <a:pt x="241766" y="2035030"/>
                    <a:pt x="0" y="1551498"/>
                    <a:pt x="0" y="955030"/>
                  </a:cubicBezTo>
                  <a:cubicBezTo>
                    <a:pt x="0" y="582238"/>
                    <a:pt x="94440" y="253561"/>
                    <a:pt x="238080" y="59477"/>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9" name="Group 148">
            <a:extLst>
              <a:ext uri="{FF2B5EF4-FFF2-40B4-BE49-F238E27FC236}">
                <a16:creationId xmlns:a16="http://schemas.microsoft.com/office/drawing/2014/main" id="{19CF19B5-D97C-44D1-96A3-D8BB434369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6926" y="4598682"/>
            <a:ext cx="1336763" cy="1980000"/>
            <a:chOff x="2516173" y="3459810"/>
            <a:chExt cx="1336763" cy="1980000"/>
          </a:xfrm>
        </p:grpSpPr>
        <p:sp>
          <p:nvSpPr>
            <p:cNvPr id="150" name="Freeform: Shape 149">
              <a:extLst>
                <a:ext uri="{FF2B5EF4-FFF2-40B4-BE49-F238E27FC236}">
                  <a16:creationId xmlns:a16="http://schemas.microsoft.com/office/drawing/2014/main" id="{5CCC4CB4-177A-4B47-8F39-F27AD5BA03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462459" y="3923302"/>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03200" dist="50800" dir="27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Freeform: Shape 150">
              <a:extLst>
                <a:ext uri="{FF2B5EF4-FFF2-40B4-BE49-F238E27FC236}">
                  <a16:creationId xmlns:a16="http://schemas.microsoft.com/office/drawing/2014/main" id="{8E50928C-DE98-4CD0-A2EE-742036C314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386980" y="3930808"/>
              <a:ext cx="1853969" cy="106430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2" name="Group 151">
              <a:extLst>
                <a:ext uri="{FF2B5EF4-FFF2-40B4-BE49-F238E27FC236}">
                  <a16:creationId xmlns:a16="http://schemas.microsoft.com/office/drawing/2014/main" id="{B927B3B6-1E3A-4FB3-B4D6-FD4FBAC69E5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516173" y="3992195"/>
              <a:ext cx="1088124" cy="1447615"/>
              <a:chOff x="2516173" y="3992195"/>
              <a:chExt cx="1088124" cy="1447615"/>
            </a:xfrm>
          </p:grpSpPr>
          <p:sp>
            <p:nvSpPr>
              <p:cNvPr id="153" name="Oval 152">
                <a:extLst>
                  <a:ext uri="{FF2B5EF4-FFF2-40B4-BE49-F238E27FC236}">
                    <a16:creationId xmlns:a16="http://schemas.microsoft.com/office/drawing/2014/main" id="{D7CECC28-A4F8-4378-BFA3-4AC5F6392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516173" y="3992195"/>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Oval 153">
                <a:extLst>
                  <a:ext uri="{FF2B5EF4-FFF2-40B4-BE49-F238E27FC236}">
                    <a16:creationId xmlns:a16="http://schemas.microsoft.com/office/drawing/2014/main" id="{CEDBDC01-85BA-4A9D-9A95-D03EB961C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497199" y="497322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240625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519EB-0F44-4E59-8413-DBE2F847B009}"/>
              </a:ext>
            </a:extLst>
          </p:cNvPr>
          <p:cNvSpPr>
            <a:spLocks noGrp="1"/>
          </p:cNvSpPr>
          <p:nvPr>
            <p:ph type="title"/>
          </p:nvPr>
        </p:nvSpPr>
        <p:spPr>
          <a:xfrm>
            <a:off x="550864" y="549275"/>
            <a:ext cx="3565524" cy="1997855"/>
          </a:xfrm>
        </p:spPr>
        <p:txBody>
          <a:bodyPr wrap="square" anchor="b">
            <a:normAutofit/>
          </a:bodyPr>
          <a:lstStyle/>
          <a:p>
            <a:r>
              <a:rPr lang="es-EC" dirty="0"/>
              <a:t>Introducción</a:t>
            </a:r>
            <a:r>
              <a:rPr lang="en-US" dirty="0"/>
              <a:t> </a:t>
            </a:r>
            <a:endParaRPr lang="en-US"/>
          </a:p>
        </p:txBody>
      </p:sp>
      <p:sp>
        <p:nvSpPr>
          <p:cNvPr id="3" name="Content Placeholder 2">
            <a:extLst>
              <a:ext uri="{FF2B5EF4-FFF2-40B4-BE49-F238E27FC236}">
                <a16:creationId xmlns:a16="http://schemas.microsoft.com/office/drawing/2014/main" id="{A19BA987-1DB6-4492-870B-5B2097CF914C}"/>
              </a:ext>
            </a:extLst>
          </p:cNvPr>
          <p:cNvSpPr>
            <a:spLocks noGrp="1"/>
          </p:cNvSpPr>
          <p:nvPr>
            <p:ph idx="1"/>
          </p:nvPr>
        </p:nvSpPr>
        <p:spPr>
          <a:xfrm>
            <a:off x="550863" y="2678400"/>
            <a:ext cx="3565525" cy="3414425"/>
          </a:xfrm>
        </p:spPr>
        <p:txBody>
          <a:bodyPr anchor="t">
            <a:normAutofit/>
          </a:bodyPr>
          <a:lstStyle/>
          <a:p>
            <a:pPr marL="0" indent="0">
              <a:buNone/>
            </a:pPr>
            <a:r>
              <a:rPr lang="es-EC" sz="1600">
                <a:effectLst/>
                <a:latin typeface="Calibri" panose="020F0502020204030204" pitchFamily="34" charset="0"/>
                <a:ea typeface="Calibri" panose="020F0502020204030204" pitchFamily="34" charset="0"/>
                <a:cs typeface="Times New Roman" panose="02020603050405020304" pitchFamily="18" charset="0"/>
              </a:rPr>
              <a:t>Abordamos este desafío aplicando técnicas de streaming de aprendizaje automático al flujo continuo de control y datos de telemetría del plano de datos, con el propósito de la detección en tiempo real de anomalías de BGP mediante una topología Clos realizada en gns3. En donde cada usuario para poder acceder a nuestra app web tendrá que poder registrarse para así llevar un registro de la cantidad de solicitudes que se realiza a la topología clos analizando las anomalías.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a:p>
        </p:txBody>
      </p:sp>
      <p:pic>
        <p:nvPicPr>
          <p:cNvPr id="4" name="Picture 3">
            <a:extLst>
              <a:ext uri="{FF2B5EF4-FFF2-40B4-BE49-F238E27FC236}">
                <a16:creationId xmlns:a16="http://schemas.microsoft.com/office/drawing/2014/main" id="{924032B8-EF99-4B53-A26F-DA56D697A75C}"/>
              </a:ext>
            </a:extLst>
          </p:cNvPr>
          <p:cNvPicPr>
            <a:picLocks noChangeAspect="1"/>
          </p:cNvPicPr>
          <p:nvPr/>
        </p:nvPicPr>
        <p:blipFill rotWithShape="1">
          <a:blip r:embed="rId2"/>
          <a:srcRect l="6518" r="24980"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1" name="Group 1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7128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5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5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 name="Group 5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2" name="Freeform: Shape 5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6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Oval 6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5" name="Rectangle 6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9EC2F64-8F06-4CEE-9EA2-76D0D21247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232" y="437141"/>
            <a:ext cx="631474" cy="634502"/>
            <a:chOff x="-61232" y="437141"/>
            <a:chExt cx="631474" cy="634502"/>
          </a:xfrm>
        </p:grpSpPr>
        <p:sp>
          <p:nvSpPr>
            <p:cNvPr id="68" name="Freeform: Shape 67">
              <a:extLst>
                <a:ext uri="{FF2B5EF4-FFF2-40B4-BE49-F238E27FC236}">
                  <a16:creationId xmlns:a16="http://schemas.microsoft.com/office/drawing/2014/main" id="{C090B7B3-EF52-4999-A926-D35E4F0C3E0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705" y="375204"/>
              <a:ext cx="507599" cy="631474"/>
            </a:xfrm>
            <a:custGeom>
              <a:avLst/>
              <a:gdLst>
                <a:gd name="connsiteX0" fmla="*/ 237599 w 507599"/>
                <a:gd name="connsiteY0" fmla="*/ 0 h 631474"/>
                <a:gd name="connsiteX1" fmla="*/ 499786 w 507599"/>
                <a:gd name="connsiteY1" fmla="*/ 465517 h 631474"/>
                <a:gd name="connsiteX2" fmla="*/ 502114 w 507599"/>
                <a:gd name="connsiteY2" fmla="*/ 469267 h 631474"/>
                <a:gd name="connsiteX3" fmla="*/ 507599 w 507599"/>
                <a:gd name="connsiteY3" fmla="*/ 496474 h 631474"/>
                <a:gd name="connsiteX4" fmla="*/ 237599 w 507599"/>
                <a:gd name="connsiteY4" fmla="*/ 631474 h 631474"/>
                <a:gd name="connsiteX5" fmla="*/ 206472 w 507599"/>
                <a:gd name="connsiteY5" fmla="*/ 628332 h 631474"/>
                <a:gd name="connsiteX6" fmla="*/ 0 w 507599"/>
                <a:gd name="connsiteY6" fmla="*/ 421860 h 63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599" h="631474">
                  <a:moveTo>
                    <a:pt x="237599" y="0"/>
                  </a:moveTo>
                  <a:lnTo>
                    <a:pt x="499786" y="465517"/>
                  </a:lnTo>
                  <a:lnTo>
                    <a:pt x="502114" y="469267"/>
                  </a:lnTo>
                  <a:cubicBezTo>
                    <a:pt x="505711" y="478055"/>
                    <a:pt x="507599" y="487154"/>
                    <a:pt x="507599" y="496474"/>
                  </a:cubicBezTo>
                  <a:cubicBezTo>
                    <a:pt x="507599" y="571032"/>
                    <a:pt x="386716" y="631474"/>
                    <a:pt x="237599" y="631474"/>
                  </a:cubicBezTo>
                  <a:lnTo>
                    <a:pt x="206472" y="628332"/>
                  </a:lnTo>
                  <a:lnTo>
                    <a:pt x="0" y="42186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Freeform: Shape 68">
              <a:extLst>
                <a:ext uri="{FF2B5EF4-FFF2-40B4-BE49-F238E27FC236}">
                  <a16:creationId xmlns:a16="http://schemas.microsoft.com/office/drawing/2014/main" id="{B6552C80-AED0-4927-9F36-CD15EC9C4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6132" y="570168"/>
              <a:ext cx="270000" cy="501475"/>
            </a:xfrm>
            <a:custGeom>
              <a:avLst/>
              <a:gdLst>
                <a:gd name="connsiteX0" fmla="*/ 66509 w 270000"/>
                <a:gd name="connsiteY0" fmla="*/ 501475 h 501475"/>
                <a:gd name="connsiteX1" fmla="*/ 59520 w 270000"/>
                <a:gd name="connsiteY1" fmla="*/ 493888 h 501475"/>
                <a:gd name="connsiteX2" fmla="*/ 0 w 270000"/>
                <a:gd name="connsiteY2" fmla="*/ 270000 h 501475"/>
                <a:gd name="connsiteX3" fmla="*/ 135000 w 270000"/>
                <a:gd name="connsiteY3" fmla="*/ 0 h 501475"/>
                <a:gd name="connsiteX4" fmla="*/ 270000 w 270000"/>
                <a:gd name="connsiteY4" fmla="*/ 270000 h 501475"/>
                <a:gd name="connsiteX5" fmla="*/ 266858 w 270000"/>
                <a:gd name="connsiteY5" fmla="*/ 301126 h 501475"/>
                <a:gd name="connsiteX6" fmla="*/ 144422 w 270000"/>
                <a:gd name="connsiteY6" fmla="*/ 423562 h 50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0" h="501475">
                  <a:moveTo>
                    <a:pt x="66509" y="501475"/>
                  </a:moveTo>
                  <a:lnTo>
                    <a:pt x="59520" y="493888"/>
                  </a:lnTo>
                  <a:cubicBezTo>
                    <a:pt x="23610" y="445367"/>
                    <a:pt x="0" y="363198"/>
                    <a:pt x="0" y="270000"/>
                  </a:cubicBezTo>
                  <a:cubicBezTo>
                    <a:pt x="0" y="120883"/>
                    <a:pt x="60442" y="0"/>
                    <a:pt x="135000" y="0"/>
                  </a:cubicBezTo>
                  <a:cubicBezTo>
                    <a:pt x="209558" y="0"/>
                    <a:pt x="270000" y="120883"/>
                    <a:pt x="270000" y="270000"/>
                  </a:cubicBezTo>
                  <a:lnTo>
                    <a:pt x="266858" y="301126"/>
                  </a:lnTo>
                  <a:lnTo>
                    <a:pt x="144422" y="423562"/>
                  </a:lnTo>
                  <a:close/>
                </a:path>
              </a:pathLst>
            </a:cu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6417C8B-1D4E-4B54-94BD-B50A8BB08924}"/>
              </a:ext>
            </a:extLst>
          </p:cNvPr>
          <p:cNvSpPr>
            <a:spLocks noGrp="1"/>
          </p:cNvSpPr>
          <p:nvPr>
            <p:ph type="title"/>
          </p:nvPr>
        </p:nvSpPr>
        <p:spPr>
          <a:xfrm>
            <a:off x="550864" y="548147"/>
            <a:ext cx="3565524" cy="3035785"/>
          </a:xfrm>
        </p:spPr>
        <p:txBody>
          <a:bodyPr vert="horz" wrap="square" lIns="0" tIns="0" rIns="0" bIns="0" rtlCol="0" anchor="b" anchorCtr="0">
            <a:normAutofit/>
          </a:bodyPr>
          <a:lstStyle/>
          <a:p>
            <a:r>
              <a:rPr lang="en-US" dirty="0"/>
              <a:t>Dise</a:t>
            </a:r>
            <a:r>
              <a:rPr lang="en-US"/>
              <a:t>ño</a:t>
            </a:r>
          </a:p>
        </p:txBody>
      </p:sp>
      <p:sp>
        <p:nvSpPr>
          <p:cNvPr id="71" name="Oval 70">
            <a:extLst>
              <a:ext uri="{FF2B5EF4-FFF2-40B4-BE49-F238E27FC236}">
                <a16:creationId xmlns:a16="http://schemas.microsoft.com/office/drawing/2014/main" id="{F77FE770-280D-4DDD-96A8-7FD8E9BC3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6566" y="91366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Content Placeholder 3">
            <a:extLst>
              <a:ext uri="{FF2B5EF4-FFF2-40B4-BE49-F238E27FC236}">
                <a16:creationId xmlns:a16="http://schemas.microsoft.com/office/drawing/2014/main" id="{4B5FB07D-142D-48A6-9491-A4B2970474F6}"/>
              </a:ext>
            </a:extLst>
          </p:cNvPr>
          <p:cNvPicPr>
            <a:picLocks noGrp="1"/>
          </p:cNvPicPr>
          <p:nvPr>
            <p:ph idx="1"/>
          </p:nvPr>
        </p:nvPicPr>
        <p:blipFill>
          <a:blip r:embed="rId2"/>
          <a:stretch>
            <a:fillRect/>
          </a:stretch>
        </p:blipFill>
        <p:spPr>
          <a:xfrm>
            <a:off x="5073102" y="570200"/>
            <a:ext cx="6045824" cy="2750850"/>
          </a:xfrm>
          <a:custGeom>
            <a:avLst/>
            <a:gdLst/>
            <a:ahLst/>
            <a:cxnLst/>
            <a:rect l="l" t="t" r="r" b="b"/>
            <a:pathLst>
              <a:path w="7090239" h="2734921">
                <a:moveTo>
                  <a:pt x="0" y="0"/>
                </a:moveTo>
                <a:lnTo>
                  <a:pt x="7090239" y="0"/>
                </a:lnTo>
                <a:lnTo>
                  <a:pt x="7090239" y="2734921"/>
                </a:lnTo>
                <a:lnTo>
                  <a:pt x="0" y="2734921"/>
                </a:lnTo>
                <a:close/>
              </a:path>
            </a:pathLst>
          </a:custGeom>
        </p:spPr>
      </p:pic>
      <p:pic>
        <p:nvPicPr>
          <p:cNvPr id="29" name="Picture 28" descr="Diagram&#10;&#10;Description automatically generated">
            <a:extLst>
              <a:ext uri="{FF2B5EF4-FFF2-40B4-BE49-F238E27FC236}">
                <a16:creationId xmlns:a16="http://schemas.microsoft.com/office/drawing/2014/main" id="{F303C9AA-ABB4-4711-933F-368363A46E76}"/>
              </a:ext>
            </a:extLst>
          </p:cNvPr>
          <p:cNvPicPr/>
          <p:nvPr/>
        </p:nvPicPr>
        <p:blipFill>
          <a:blip r:embed="rId3">
            <a:extLst>
              <a:ext uri="{28A0092B-C50C-407E-A947-70E740481C1C}">
                <a14:useLocalDpi xmlns:a14="http://schemas.microsoft.com/office/drawing/2010/main" val="0"/>
              </a:ext>
            </a:extLst>
          </a:blip>
          <a:stretch>
            <a:fillRect/>
          </a:stretch>
        </p:blipFill>
        <p:spPr>
          <a:xfrm>
            <a:off x="4550894" y="3869499"/>
            <a:ext cx="7090239" cy="2091620"/>
          </a:xfrm>
          <a:custGeom>
            <a:avLst/>
            <a:gdLst/>
            <a:ahLst/>
            <a:cxnLst/>
            <a:rect l="l" t="t" r="r" b="b"/>
            <a:pathLst>
              <a:path w="7090239" h="2734921">
                <a:moveTo>
                  <a:pt x="0" y="0"/>
                </a:moveTo>
                <a:lnTo>
                  <a:pt x="7090239" y="0"/>
                </a:lnTo>
                <a:lnTo>
                  <a:pt x="7090239" y="2734921"/>
                </a:lnTo>
                <a:lnTo>
                  <a:pt x="0" y="2734921"/>
                </a:lnTo>
                <a:close/>
              </a:path>
            </a:pathLst>
          </a:custGeom>
        </p:spPr>
      </p:pic>
      <p:sp>
        <p:nvSpPr>
          <p:cNvPr id="73" name="Freeform: Shape 72">
            <a:extLst>
              <a:ext uri="{FF2B5EF4-FFF2-40B4-BE49-F238E27FC236}">
                <a16:creationId xmlns:a16="http://schemas.microsoft.com/office/drawing/2014/main" id="{63437291-597B-452C-9CD1-AAA2D823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8914626" y="5988981"/>
            <a:ext cx="1564187" cy="926985"/>
          </a:xfrm>
          <a:custGeom>
            <a:avLst/>
            <a:gdLst>
              <a:gd name="connsiteX0" fmla="*/ 1292680 w 1564187"/>
              <a:gd name="connsiteY0" fmla="*/ 271508 h 926985"/>
              <a:gd name="connsiteX1" fmla="*/ 1564187 w 1564187"/>
              <a:gd name="connsiteY1" fmla="*/ 926985 h 926985"/>
              <a:gd name="connsiteX2" fmla="*/ 1100694 w 1564187"/>
              <a:gd name="connsiteY2" fmla="*/ 926985 h 926985"/>
              <a:gd name="connsiteX3" fmla="*/ 637203 w 1564187"/>
              <a:gd name="connsiteY3" fmla="*/ 463493 h 926985"/>
              <a:gd name="connsiteX4" fmla="*/ 378060 w 1564187"/>
              <a:gd name="connsiteY4" fmla="*/ 542650 h 926985"/>
              <a:gd name="connsiteX5" fmla="*/ 328577 w 1564187"/>
              <a:gd name="connsiteY5" fmla="*/ 583476 h 926985"/>
              <a:gd name="connsiteX6" fmla="*/ 0 w 1564187"/>
              <a:gd name="connsiteY6" fmla="*/ 254899 h 926985"/>
              <a:gd name="connsiteX7" fmla="*/ 47554 w 1564187"/>
              <a:gd name="connsiteY7" fmla="*/ 211679 h 926985"/>
              <a:gd name="connsiteX8" fmla="*/ 637203 w 1564187"/>
              <a:gd name="connsiteY8" fmla="*/ 0 h 926985"/>
              <a:gd name="connsiteX9" fmla="*/ 1292680 w 1564187"/>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4187" h="926985">
                <a:moveTo>
                  <a:pt x="1292680" y="271508"/>
                </a:moveTo>
                <a:cubicBezTo>
                  <a:pt x="1460431" y="439259"/>
                  <a:pt x="1564187" y="671005"/>
                  <a:pt x="1564187" y="926985"/>
                </a:cubicBezTo>
                <a:lnTo>
                  <a:pt x="1100694" y="926985"/>
                </a:lnTo>
                <a:cubicBezTo>
                  <a:pt x="1100694" y="671005"/>
                  <a:pt x="893182" y="463493"/>
                  <a:pt x="637203" y="463493"/>
                </a:cubicBezTo>
                <a:cubicBezTo>
                  <a:pt x="541210" y="463493"/>
                  <a:pt x="452034" y="492674"/>
                  <a:pt x="378060" y="542650"/>
                </a:cubicBezTo>
                <a:lnTo>
                  <a:pt x="328577" y="583476"/>
                </a:lnTo>
                <a:lnTo>
                  <a:pt x="0" y="254899"/>
                </a:lnTo>
                <a:lnTo>
                  <a:pt x="47554" y="211679"/>
                </a:lnTo>
                <a:cubicBezTo>
                  <a:pt x="207792" y="79438"/>
                  <a:pt x="413221" y="0"/>
                  <a:pt x="637203" y="0"/>
                </a:cubicBezTo>
                <a:cubicBezTo>
                  <a:pt x="893182" y="0"/>
                  <a:pt x="1124928" y="103757"/>
                  <a:pt x="1292680"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5" name="Freeform: Shape 74">
            <a:extLst>
              <a:ext uri="{FF2B5EF4-FFF2-40B4-BE49-F238E27FC236}">
                <a16:creationId xmlns:a16="http://schemas.microsoft.com/office/drawing/2014/main" id="{CF07E0C9-4EB6-4A7B-809B-0C5C5E213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9006442" y="5981236"/>
            <a:ext cx="1534673" cy="1042921"/>
          </a:xfrm>
          <a:custGeom>
            <a:avLst/>
            <a:gdLst>
              <a:gd name="connsiteX0" fmla="*/ 1197337 w 1534673"/>
              <a:gd name="connsiteY0" fmla="*/ 238153 h 1042921"/>
              <a:gd name="connsiteX1" fmla="*/ 1534673 w 1534673"/>
              <a:gd name="connsiteY1" fmla="*/ 1042921 h 1042921"/>
              <a:gd name="connsiteX2" fmla="*/ 1071180 w 1534673"/>
              <a:gd name="connsiteY2" fmla="*/ 1042921 h 1042921"/>
              <a:gd name="connsiteX3" fmla="*/ 607688 w 1534673"/>
              <a:gd name="connsiteY3" fmla="*/ 521461 h 1042921"/>
              <a:gd name="connsiteX4" fmla="*/ 427277 w 1534673"/>
              <a:gd name="connsiteY4" fmla="*/ 562440 h 1042921"/>
              <a:gd name="connsiteX5" fmla="*/ 351882 w 1534673"/>
              <a:gd name="connsiteY5" fmla="*/ 608481 h 1042921"/>
              <a:gd name="connsiteX6" fmla="*/ 0 w 1534673"/>
              <a:gd name="connsiteY6" fmla="*/ 256600 h 1042921"/>
              <a:gd name="connsiteX7" fmla="*/ 18040 w 1534673"/>
              <a:gd name="connsiteY7" fmla="*/ 238152 h 1042921"/>
              <a:gd name="connsiteX8" fmla="*/ 607688 w 1534673"/>
              <a:gd name="connsiteY8" fmla="*/ 0 h 1042921"/>
              <a:gd name="connsiteX9" fmla="*/ 1197337 w 1534673"/>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673" h="1042921">
                <a:moveTo>
                  <a:pt x="1197337" y="238153"/>
                </a:moveTo>
                <a:cubicBezTo>
                  <a:pt x="1403356" y="429440"/>
                  <a:pt x="1534673" y="718927"/>
                  <a:pt x="1534673" y="1042921"/>
                </a:cubicBezTo>
                <a:lnTo>
                  <a:pt x="1071180" y="1042921"/>
                </a:lnTo>
                <a:cubicBezTo>
                  <a:pt x="1071180" y="754926"/>
                  <a:pt x="863668" y="521461"/>
                  <a:pt x="607688" y="521461"/>
                </a:cubicBezTo>
                <a:cubicBezTo>
                  <a:pt x="543694" y="521461"/>
                  <a:pt x="482728" y="536052"/>
                  <a:pt x="427277" y="562440"/>
                </a:cubicBezTo>
                <a:lnTo>
                  <a:pt x="351882" y="608481"/>
                </a:lnTo>
                <a:lnTo>
                  <a:pt x="0" y="256600"/>
                </a:lnTo>
                <a:lnTo>
                  <a:pt x="18040" y="238152"/>
                </a:lnTo>
                <a:cubicBezTo>
                  <a:pt x="178278" y="89374"/>
                  <a:pt x="383706" y="0"/>
                  <a:pt x="607688" y="0"/>
                </a:cubicBezTo>
                <a:cubicBezTo>
                  <a:pt x="831670" y="0"/>
                  <a:pt x="1037099" y="89374"/>
                  <a:pt x="1197337"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7" name="Oval 76">
            <a:extLst>
              <a:ext uri="{FF2B5EF4-FFF2-40B4-BE49-F238E27FC236}">
                <a16:creationId xmlns:a16="http://schemas.microsoft.com/office/drawing/2014/main" id="{6D5AEBCB-3691-4336-A5FB-0B0991ADA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0438" y="6160328"/>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8776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9" name="Group 3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0" name="Freeform: Shape 3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Oval 4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9E2DD-A93C-4DF4-8DBA-90CF9A6F5AED}"/>
              </a:ext>
            </a:extLst>
          </p:cNvPr>
          <p:cNvSpPr>
            <a:spLocks noGrp="1"/>
          </p:cNvSpPr>
          <p:nvPr>
            <p:ph type="title"/>
          </p:nvPr>
        </p:nvSpPr>
        <p:spPr>
          <a:xfrm>
            <a:off x="550863" y="549275"/>
            <a:ext cx="6371409" cy="984885"/>
          </a:xfrm>
        </p:spPr>
        <p:txBody>
          <a:bodyPr vert="horz" wrap="square" lIns="0" tIns="0" rIns="0" bIns="0" rtlCol="0" anchor="ctr" anchorCtr="0">
            <a:normAutofit/>
          </a:bodyPr>
          <a:lstStyle/>
          <a:p>
            <a:r>
              <a:rPr lang="en-US"/>
              <a:t>Diseño</a:t>
            </a:r>
            <a:endParaRPr lang="en-US" dirty="0"/>
          </a:p>
        </p:txBody>
      </p:sp>
      <p:sp>
        <p:nvSpPr>
          <p:cNvPr id="47" name="Rectangle 46">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B4F98C-67E5-4F8E-B009-4224B022E79F}"/>
              </a:ext>
            </a:extLst>
          </p:cNvPr>
          <p:cNvPicPr>
            <a:picLocks noChangeAspect="1"/>
          </p:cNvPicPr>
          <p:nvPr/>
        </p:nvPicPr>
        <p:blipFill>
          <a:blip r:embed="rId2"/>
          <a:stretch>
            <a:fillRect/>
          </a:stretch>
        </p:blipFill>
        <p:spPr>
          <a:xfrm>
            <a:off x="6249217" y="3716408"/>
            <a:ext cx="4971234" cy="2398621"/>
          </a:xfrm>
          <a:custGeom>
            <a:avLst/>
            <a:gdLst/>
            <a:ahLst/>
            <a:cxnLst/>
            <a:rect l="l" t="t" r="r" b="b"/>
            <a:pathLst>
              <a:path w="6922273" h="4225290">
                <a:moveTo>
                  <a:pt x="0" y="0"/>
                </a:moveTo>
                <a:lnTo>
                  <a:pt x="6922273" y="0"/>
                </a:lnTo>
                <a:lnTo>
                  <a:pt x="6922273" y="4225290"/>
                </a:lnTo>
                <a:lnTo>
                  <a:pt x="0" y="4225290"/>
                </a:lnTo>
                <a:close/>
              </a:path>
            </a:pathLst>
          </a:custGeom>
        </p:spPr>
      </p:pic>
      <p:pic>
        <p:nvPicPr>
          <p:cNvPr id="21" name="Picture 20">
            <a:extLst>
              <a:ext uri="{FF2B5EF4-FFF2-40B4-BE49-F238E27FC236}">
                <a16:creationId xmlns:a16="http://schemas.microsoft.com/office/drawing/2014/main" id="{2835A283-0AE0-405D-93FD-11A0ADA7FB9F}"/>
              </a:ext>
            </a:extLst>
          </p:cNvPr>
          <p:cNvPicPr/>
          <p:nvPr/>
        </p:nvPicPr>
        <p:blipFill>
          <a:blip r:embed="rId3"/>
          <a:stretch>
            <a:fillRect/>
          </a:stretch>
        </p:blipFill>
        <p:spPr>
          <a:xfrm>
            <a:off x="180159" y="2676525"/>
            <a:ext cx="5762625" cy="3535884"/>
          </a:xfrm>
          <a:custGeom>
            <a:avLst/>
            <a:gdLst/>
            <a:ahLst/>
            <a:cxnLst/>
            <a:rect l="l" t="t" r="r" b="b"/>
            <a:pathLst>
              <a:path w="6922273" h="4225290">
                <a:moveTo>
                  <a:pt x="0" y="0"/>
                </a:moveTo>
                <a:lnTo>
                  <a:pt x="6922273" y="0"/>
                </a:lnTo>
                <a:lnTo>
                  <a:pt x="6922273" y="4225290"/>
                </a:lnTo>
                <a:lnTo>
                  <a:pt x="0" y="4225290"/>
                </a:lnTo>
                <a:close/>
              </a:path>
            </a:pathLst>
          </a:custGeom>
        </p:spPr>
      </p:pic>
      <p:sp>
        <p:nvSpPr>
          <p:cNvPr id="51" name="Rectangle 5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51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967B0-994B-4CA7-8D57-76960471E30E}"/>
              </a:ext>
            </a:extLst>
          </p:cNvPr>
          <p:cNvSpPr>
            <a:spLocks noGrp="1"/>
          </p:cNvSpPr>
          <p:nvPr>
            <p:ph type="title"/>
          </p:nvPr>
        </p:nvSpPr>
        <p:spPr>
          <a:xfrm>
            <a:off x="550863" y="549275"/>
            <a:ext cx="6371409" cy="984885"/>
          </a:xfrm>
        </p:spPr>
        <p:txBody>
          <a:bodyPr vert="horz" wrap="square" lIns="0" tIns="0" rIns="0" bIns="0" rtlCol="0" anchor="ctr" anchorCtr="0">
            <a:normAutofit/>
          </a:bodyPr>
          <a:lstStyle/>
          <a:p>
            <a:r>
              <a:rPr lang="es-EC" dirty="0"/>
              <a:t>Diseño</a:t>
            </a:r>
            <a:endParaRPr lang="en-US" dirty="0"/>
          </a:p>
        </p:txBody>
      </p:sp>
      <p:sp>
        <p:nvSpPr>
          <p:cNvPr id="24" name="Rectangle 23">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00C640-CDF8-461C-B83F-C83CBC4422EF}"/>
              </a:ext>
            </a:extLst>
          </p:cNvPr>
          <p:cNvPicPr/>
          <p:nvPr/>
        </p:nvPicPr>
        <p:blipFill>
          <a:blip r:embed="rId2"/>
          <a:stretch>
            <a:fillRect/>
          </a:stretch>
        </p:blipFill>
        <p:spPr>
          <a:xfrm>
            <a:off x="553266" y="3346019"/>
            <a:ext cx="6371409" cy="2962704"/>
          </a:xfrm>
          <a:custGeom>
            <a:avLst/>
            <a:gdLst/>
            <a:ahLst/>
            <a:cxnLst/>
            <a:rect l="l" t="t" r="r" b="b"/>
            <a:pathLst>
              <a:path w="6922273" h="4225290">
                <a:moveTo>
                  <a:pt x="0" y="0"/>
                </a:moveTo>
                <a:lnTo>
                  <a:pt x="6922273" y="0"/>
                </a:lnTo>
                <a:lnTo>
                  <a:pt x="6922273" y="4225290"/>
                </a:lnTo>
                <a:lnTo>
                  <a:pt x="0" y="4225290"/>
                </a:lnTo>
                <a:close/>
              </a:path>
            </a:pathLst>
          </a:custGeom>
        </p:spPr>
      </p:pic>
      <p:pic>
        <p:nvPicPr>
          <p:cNvPr id="4" name="Content Placeholder 3">
            <a:extLst>
              <a:ext uri="{FF2B5EF4-FFF2-40B4-BE49-F238E27FC236}">
                <a16:creationId xmlns:a16="http://schemas.microsoft.com/office/drawing/2014/main" id="{AFA7159D-9DB7-459B-A24F-ACC41D39B3DD}"/>
              </a:ext>
            </a:extLst>
          </p:cNvPr>
          <p:cNvPicPr>
            <a:picLocks noGrp="1"/>
          </p:cNvPicPr>
          <p:nvPr>
            <p:ph idx="1"/>
          </p:nvPr>
        </p:nvPicPr>
        <p:blipFill>
          <a:blip r:embed="rId3"/>
          <a:stretch>
            <a:fillRect/>
          </a:stretch>
        </p:blipFill>
        <p:spPr>
          <a:xfrm>
            <a:off x="7140575" y="4183343"/>
            <a:ext cx="4498159" cy="2125380"/>
          </a:xfrm>
          <a:custGeom>
            <a:avLst/>
            <a:gdLst/>
            <a:ahLst/>
            <a:cxnLst/>
            <a:rect l="l" t="t" r="r" b="b"/>
            <a:pathLst>
              <a:path w="6922273" h="4225290">
                <a:moveTo>
                  <a:pt x="0" y="0"/>
                </a:moveTo>
                <a:lnTo>
                  <a:pt x="6922273" y="0"/>
                </a:lnTo>
                <a:lnTo>
                  <a:pt x="6922273" y="4225290"/>
                </a:lnTo>
                <a:lnTo>
                  <a:pt x="0" y="4225290"/>
                </a:lnTo>
                <a:close/>
              </a:path>
            </a:pathLst>
          </a:custGeom>
        </p:spPr>
      </p:pic>
      <p:sp>
        <p:nvSpPr>
          <p:cNvPr id="28" name="Rectangle 27">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22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Shape 2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3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3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0" name="Group 3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1" name="Freeform: Shape 3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3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3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3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5" name="Rectangle 4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AF0A5-C6BB-405C-AEE7-CC1952D55AC3}"/>
              </a:ext>
            </a:extLst>
          </p:cNvPr>
          <p:cNvSpPr>
            <a:spLocks noGrp="1"/>
          </p:cNvSpPr>
          <p:nvPr>
            <p:ph type="title"/>
          </p:nvPr>
        </p:nvSpPr>
        <p:spPr>
          <a:xfrm>
            <a:off x="550863" y="549275"/>
            <a:ext cx="6371409" cy="984885"/>
          </a:xfrm>
        </p:spPr>
        <p:txBody>
          <a:bodyPr vert="horz" wrap="square" lIns="0" tIns="0" rIns="0" bIns="0" rtlCol="0" anchor="ctr" anchorCtr="0">
            <a:normAutofit/>
          </a:bodyPr>
          <a:lstStyle/>
          <a:p>
            <a:r>
              <a:rPr lang="es-EC" dirty="0"/>
              <a:t>Diseño</a:t>
            </a:r>
            <a:endParaRPr lang="en-US" dirty="0"/>
          </a:p>
        </p:txBody>
      </p:sp>
      <p:sp>
        <p:nvSpPr>
          <p:cNvPr id="56" name="Rectangle 42">
            <a:extLst>
              <a:ext uri="{FF2B5EF4-FFF2-40B4-BE49-F238E27FC236}">
                <a16:creationId xmlns:a16="http://schemas.microsoft.com/office/drawing/2014/main" id="{8D43D8E9-B1AB-4D81-9F4E-04AA5C5AC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5"/>
          </a:xfrm>
          <a:prstGeom prst="rect">
            <a:avLst/>
          </a:prstGeom>
          <a:solidFill>
            <a:schemeClr val="bg2">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ECC0BED-F03F-40D6-96CE-80CAE6666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4FF5DF1-CA18-4B41-B5F7-FCF3C8196A0E}"/>
              </a:ext>
            </a:extLst>
          </p:cNvPr>
          <p:cNvPicPr>
            <a:picLocks noGrp="1"/>
          </p:cNvPicPr>
          <p:nvPr>
            <p:ph idx="1"/>
          </p:nvPr>
        </p:nvPicPr>
        <p:blipFill>
          <a:blip r:embed="rId2"/>
          <a:stretch>
            <a:fillRect/>
          </a:stretch>
        </p:blipFill>
        <p:spPr>
          <a:xfrm>
            <a:off x="553266" y="3425663"/>
            <a:ext cx="6371409" cy="2883062"/>
          </a:xfrm>
          <a:custGeom>
            <a:avLst/>
            <a:gdLst/>
            <a:ahLst/>
            <a:cxnLst/>
            <a:rect l="l" t="t" r="r" b="b"/>
            <a:pathLst>
              <a:path w="6922273" h="4225290">
                <a:moveTo>
                  <a:pt x="0" y="0"/>
                </a:moveTo>
                <a:lnTo>
                  <a:pt x="6922273" y="0"/>
                </a:lnTo>
                <a:lnTo>
                  <a:pt x="6922273" y="4225290"/>
                </a:lnTo>
                <a:lnTo>
                  <a:pt x="0" y="4225290"/>
                </a:lnTo>
                <a:close/>
              </a:path>
            </a:pathLst>
          </a:custGeom>
        </p:spPr>
      </p:pic>
      <p:pic>
        <p:nvPicPr>
          <p:cNvPr id="5" name="Picture 4">
            <a:extLst>
              <a:ext uri="{FF2B5EF4-FFF2-40B4-BE49-F238E27FC236}">
                <a16:creationId xmlns:a16="http://schemas.microsoft.com/office/drawing/2014/main" id="{53145F85-214C-4F34-91DE-F41E92DA06CE}"/>
              </a:ext>
            </a:extLst>
          </p:cNvPr>
          <p:cNvPicPr/>
          <p:nvPr/>
        </p:nvPicPr>
        <p:blipFill>
          <a:blip r:embed="rId3"/>
          <a:stretch>
            <a:fillRect/>
          </a:stretch>
        </p:blipFill>
        <p:spPr>
          <a:xfrm>
            <a:off x="7140575" y="3407413"/>
            <a:ext cx="4498159" cy="2901312"/>
          </a:xfrm>
          <a:custGeom>
            <a:avLst/>
            <a:gdLst/>
            <a:ahLst/>
            <a:cxnLst/>
            <a:rect l="l" t="t" r="r" b="b"/>
            <a:pathLst>
              <a:path w="6922273" h="4225290">
                <a:moveTo>
                  <a:pt x="0" y="0"/>
                </a:moveTo>
                <a:lnTo>
                  <a:pt x="6922273" y="0"/>
                </a:lnTo>
                <a:lnTo>
                  <a:pt x="6922273" y="4225290"/>
                </a:lnTo>
                <a:lnTo>
                  <a:pt x="0" y="4225290"/>
                </a:lnTo>
                <a:close/>
              </a:path>
            </a:pathLst>
          </a:custGeom>
        </p:spPr>
      </p:pic>
      <p:sp>
        <p:nvSpPr>
          <p:cNvPr id="47" name="Rectangle 46">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80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C252D-C9D3-42C0-9AA3-0528FF6E5DDA}"/>
              </a:ext>
            </a:extLst>
          </p:cNvPr>
          <p:cNvSpPr>
            <a:spLocks noGrp="1"/>
          </p:cNvSpPr>
          <p:nvPr>
            <p:ph type="title"/>
          </p:nvPr>
        </p:nvSpPr>
        <p:spPr>
          <a:xfrm>
            <a:off x="550864" y="549275"/>
            <a:ext cx="3565524" cy="1997855"/>
          </a:xfrm>
        </p:spPr>
        <p:txBody>
          <a:bodyPr wrap="square" anchor="b">
            <a:normAutofit/>
          </a:bodyPr>
          <a:lstStyle/>
          <a:p>
            <a:r>
              <a:rPr lang="es-EC" dirty="0"/>
              <a:t>Conclusión</a:t>
            </a:r>
            <a:endParaRPr lang="en-US" dirty="0"/>
          </a:p>
        </p:txBody>
      </p:sp>
      <p:sp>
        <p:nvSpPr>
          <p:cNvPr id="3" name="Content Placeholder 2">
            <a:extLst>
              <a:ext uri="{FF2B5EF4-FFF2-40B4-BE49-F238E27FC236}">
                <a16:creationId xmlns:a16="http://schemas.microsoft.com/office/drawing/2014/main" id="{C6C9418E-7364-4C3D-951F-427FA3D8CC97}"/>
              </a:ext>
            </a:extLst>
          </p:cNvPr>
          <p:cNvSpPr>
            <a:spLocks noGrp="1"/>
          </p:cNvSpPr>
          <p:nvPr>
            <p:ph idx="1"/>
          </p:nvPr>
        </p:nvSpPr>
        <p:spPr>
          <a:xfrm>
            <a:off x="550863" y="2678400"/>
            <a:ext cx="3565525" cy="3414425"/>
          </a:xfrm>
        </p:spPr>
        <p:txBody>
          <a:bodyPr anchor="t">
            <a:normAutofit/>
          </a:bodyPr>
          <a:lstStyle/>
          <a:p>
            <a:pPr marL="342900" lvl="0" indent="-342900">
              <a:lnSpc>
                <a:spcPct val="100000"/>
              </a:lnSpc>
              <a:buFont typeface="Calibri" panose="020F0502020204030204" pitchFamily="34" charset="0"/>
              <a:buChar char="-"/>
            </a:pPr>
            <a:r>
              <a:rPr lang="es-EC" sz="1500">
                <a:effectLst/>
                <a:latin typeface="Calibri" panose="020F0502020204030204" pitchFamily="34" charset="0"/>
                <a:ea typeface="Calibri" panose="020F0502020204030204" pitchFamily="34" charset="0"/>
                <a:cs typeface="Times New Roman" panose="02020603050405020304" pitchFamily="18" charset="0"/>
              </a:rPr>
              <a:t>Mediante una aplicación web se puede lograr que un usuario gestione una red remota para poder visualizar distintas anomalías que suceden en las redes de una topología, para este caso que fue una topología clos y se verificara anomalías en el protocolo BGP.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Font typeface="Calibri" panose="020F0502020204030204" pitchFamily="34" charset="0"/>
              <a:buChar char="-"/>
            </a:pPr>
            <a:r>
              <a:rPr lang="es-EC" sz="1500">
                <a:effectLst/>
                <a:latin typeface="Calibri" panose="020F0502020204030204" pitchFamily="34" charset="0"/>
                <a:ea typeface="Calibri" panose="020F0502020204030204" pitchFamily="34" charset="0"/>
                <a:cs typeface="Times New Roman" panose="02020603050405020304" pitchFamily="18" charset="0"/>
              </a:rPr>
              <a:t>También se pudo observar que mediante el uso de react y node.js se logro crear de manera sencilla paginas web en donde el uso de la librería express nos facilita la creación de la aplicación web en el back end.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1500"/>
          </a:p>
        </p:txBody>
      </p:sp>
      <p:pic>
        <p:nvPicPr>
          <p:cNvPr id="4" name="Picture 3">
            <a:extLst>
              <a:ext uri="{FF2B5EF4-FFF2-40B4-BE49-F238E27FC236}">
                <a16:creationId xmlns:a16="http://schemas.microsoft.com/office/drawing/2014/main" id="{1217F97C-F895-4537-9587-1B95A7CDD44C}"/>
              </a:ext>
            </a:extLst>
          </p:cNvPr>
          <p:cNvPicPr>
            <a:picLocks noChangeAspect="1"/>
          </p:cNvPicPr>
          <p:nvPr/>
        </p:nvPicPr>
        <p:blipFill rotWithShape="1">
          <a:blip r:embed="rId2"/>
          <a:srcRect/>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1" name="Group 10">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2"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05185540"/>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0</TotalTime>
  <Words>194</Words>
  <Application>Microsoft Office PowerPoint</Application>
  <PresentationFormat>Widescreen</PresentationFormat>
  <Paragraphs>12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Sitka Heading</vt:lpstr>
      <vt:lpstr>Source Sans Pro</vt:lpstr>
      <vt:lpstr>3DFloatVTI</vt:lpstr>
      <vt:lpstr>Aplicación web “Anomalías en una red de datos usando el protocolo BGP”</vt:lpstr>
      <vt:lpstr>Introducción </vt:lpstr>
      <vt:lpstr>Diseño</vt:lpstr>
      <vt:lpstr>Diseño</vt:lpstr>
      <vt:lpstr>Diseño</vt:lpstr>
      <vt:lpstr>Diseño</vt:lpstr>
      <vt:lpstr>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web “Anomalías en una red de datos usando el protocolo BGP”</dc:title>
  <dc:creator>Cesar Steven Vera Macias</dc:creator>
  <cp:lastModifiedBy>Cesar Steven Vera Macias</cp:lastModifiedBy>
  <cp:revision>1</cp:revision>
  <dcterms:created xsi:type="dcterms:W3CDTF">2021-02-02T03:17:47Z</dcterms:created>
  <dcterms:modified xsi:type="dcterms:W3CDTF">2021-02-02T03:18:32Z</dcterms:modified>
</cp:coreProperties>
</file>